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BFEA51-4815-413F-9F8C-4235BCAAB7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364BCF-89C0-4210-AA0F-40FDAD0342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6A078A-E449-40FC-A725-0BBD6CE0ACC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F7F1EA-C347-4DED-AC27-4E84CFFFC0C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436251-930B-4C67-A704-0779A6A517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D11214-E4CF-4688-B198-CFB42C7C0B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C162BF-C912-4951-853B-EB7A4E9181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146ADF-385B-42DB-ABE6-0F5D07F2FC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B42F59-04C2-46B4-A1CB-FEC524BF67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A9E2D9-ECDE-4805-B3FD-C759BC8535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8B49F4-A83B-4F39-91B5-93BB376B5D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7E8A07-7ECA-45C4-9838-AF81F9B24F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7875A9-5BF5-45E4-9346-68B510BE06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50BB50-C01C-49F8-9366-34F4B66367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E7FF6C-7529-42F4-B69F-8F893619D0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959C2A-0DEA-461B-9AB9-E95CD9F805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516F42-FB3E-4F4D-A706-08B826801F0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19BD1BB-5895-4935-AAA7-361D6909463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29EE64F-DCD4-44D8-ADFD-F58B3E0B57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10468C6-8228-4ED2-9A88-EA5C45287B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F656E2-EB83-4BEB-847E-6753C9C103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B28A55-7959-4D41-9D25-268CB445F3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C429B9-0C3A-45CF-A86B-C3F8938065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7385878-461A-4859-B00E-B0689EAE96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3688B6E-5EB4-4932-93CF-694B22D184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803545A-89B0-4286-8280-9D7620F7DA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176EE5B-9E4C-438F-863E-B71EB2D38F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7016773-FEE2-431D-AB6F-9BEBBC932A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74B28B-3C0E-4835-8549-E39B6AF6193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F5C684-E4C2-41A3-A9D1-C18B839249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3278157-ACA3-49B4-94AE-F1065343F0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BF63FB1-422C-48F0-A95F-287EC08C4D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D60F09F-D1E3-4884-8108-035AF8D9ED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057507-9545-445B-831B-ED445570E5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2B27C45-68F9-4767-B060-FA2257CE86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10583A1-829A-465D-B2C8-78B70695EA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656C68E-29FD-4A38-B3C6-84C74536F9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F384C3F-D084-4F2A-B670-B7C52482C9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84CF603-5802-448F-B855-B503B05D62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8E44A0A-BF42-4B4D-8AE7-F8B5291F38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63C0108-7519-44F9-AD21-6BF5EC165B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DD8B447-F216-46D2-A3F4-70AF18648BE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4FAFDAF-02B6-4891-BDE8-10935D8D4ED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7E0A0A-5DB9-41FE-B4F5-745A6F7E3D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231C91-5979-415B-BB22-6174CC4703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AFEA83-0C08-4765-8341-F18F6670F8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3BCDF9-8421-4A32-9918-C26FA6D124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2C3CF2-C823-452A-B98E-3E1A64CBEF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1200" cy="28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1400" cy="5184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 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5040" cy="5184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C8D9AA-6543-4E9C-9503-54CEB1DD20CB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1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5040" cy="5184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7998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21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8BCF058-9348-4BCE-9421-A45EC8CA6311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21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800160" cy="5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50720" cy="5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D2824D-0524-4808-9331-DB090BE9B1BC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2520" cy="5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 idx="10"/>
          </p:nvPr>
        </p:nvSpPr>
        <p:spPr>
          <a:xfrm>
            <a:off x="4102560" y="6827760"/>
            <a:ext cx="379980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9188640" y="6827760"/>
            <a:ext cx="22503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E242DB-2131-4FCA-9090-AEBC4C26E879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2"/>
          </p:nvPr>
        </p:nvSpPr>
        <p:spPr>
          <a:xfrm>
            <a:off x="599040" y="6827760"/>
            <a:ext cx="2792160" cy="51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40000" y="5265000"/>
            <a:ext cx="9176760" cy="242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PhD Student at the Western Norway University of Applied Sciences, Bergen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Max.Korbmacher@hvl.no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360000" y="2949480"/>
            <a:ext cx="9356760" cy="165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7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Brain biomarkers of ageing and disease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726280" y="180000"/>
            <a:ext cx="2850840" cy="269712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7200000" y="1973520"/>
            <a:ext cx="2157120" cy="54360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7710480" y="1206000"/>
            <a:ext cx="1106640" cy="49644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927120" y="102960"/>
            <a:ext cx="2610000" cy="115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7480" cy="71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Takk!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16" name="Picture 5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2240" cy="199224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6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7560" cy="198756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18200" cy="196272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7480" cy="197748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50600" cy="179748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540000" y="2616840"/>
            <a:ext cx="151920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2520000" y="6719040"/>
            <a:ext cx="19033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3158280" y="2616840"/>
            <a:ext cx="148140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5716080" y="2616840"/>
            <a:ext cx="143244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8168760" y="2616840"/>
            <a:ext cx="161676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2824560" y="4681440"/>
            <a:ext cx="1320480" cy="179748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380880" y="6717960"/>
            <a:ext cx="195660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7"/>
          <a:stretch/>
        </p:blipFill>
        <p:spPr>
          <a:xfrm>
            <a:off x="4569480" y="4681440"/>
            <a:ext cx="1704240" cy="179748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4877640" y="6719040"/>
            <a:ext cx="104976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6778800" y="4681440"/>
            <a:ext cx="1237320" cy="179748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/>
          <p:nvPr/>
        </p:nvSpPr>
        <p:spPr>
          <a:xfrm>
            <a:off x="6578640" y="6706080"/>
            <a:ext cx="176328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8640000" y="6719040"/>
            <a:ext cx="146664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"/>
          <p:cNvSpPr/>
          <p:nvPr/>
        </p:nvSpPr>
        <p:spPr>
          <a:xfrm>
            <a:off x="8640000" y="6660000"/>
            <a:ext cx="122976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Tiril Gurholt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9"/>
          <a:stretch/>
        </p:blipFill>
        <p:spPr>
          <a:xfrm>
            <a:off x="8459640" y="4667400"/>
            <a:ext cx="1438920" cy="182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6"/>
          <p:cNvSpPr/>
          <p:nvPr/>
        </p:nvSpPr>
        <p:spPr>
          <a:xfrm>
            <a:off x="1080" y="3420360"/>
            <a:ext cx="1007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Spørsmål?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32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A quick run-through of my project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7720" cy="466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Brain ageing as a proxy of “health”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Investigating 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i="1" lang="en-GB" sz="3200" spc="-1" strike="noStrike">
                <a:latin typeface="Noto Sans Regular"/>
              </a:rPr>
              <a:t>Brain age gap</a:t>
            </a:r>
            <a:r>
              <a:rPr b="0" lang="en-GB" sz="3200" spc="-1" strike="noStrike">
                <a:latin typeface="Noto Sans Regular"/>
              </a:rPr>
              <a:t> as biomarker?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32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Brain ageing as a </a:t>
            </a: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“health” proxy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0960" cy="311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There are normative patterns of brain tissue development throughout the lifespan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Non-normativ development can indicate illness and symptom development</a:t>
            </a:r>
            <a:r>
              <a:rPr b="0" lang="en-GB" sz="2800" spc="-1" strike="noStrike" baseline="33000">
                <a:latin typeface="Arial"/>
              </a:rPr>
              <a:t>1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Establishing normative patterns requires big data</a:t>
            </a:r>
            <a:r>
              <a:rPr b="0" lang="en-GB" sz="2800" spc="-1" strike="noStrike" baseline="33000">
                <a:latin typeface="Arial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2644200" y="7200000"/>
            <a:ext cx="77947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Rutherford et al., 2022, Elife, 11; 2 Marek et al., 2022, Nat., 603(7902)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4452120" y="4680000"/>
            <a:ext cx="5616000" cy="25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930096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Investigating brain age: Challenges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0960" cy="56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Ageing has multiple facets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Cross-sectional vs longitudinal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Different tissue types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Different data &amp; data representations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Sequences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2D-3D vs tabular data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599040" y="1920240"/>
            <a:ext cx="9480960" cy="563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Diffusion MRI as data source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6147000" y="1745280"/>
            <a:ext cx="3749760" cy="324936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682640" y="5157000"/>
            <a:ext cx="6300000" cy="227736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900000" y="2520000"/>
            <a:ext cx="1979640" cy="224892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3960000" y="3420000"/>
            <a:ext cx="2160000" cy="36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flipH="1">
            <a:off x="4500000" y="3600000"/>
            <a:ext cx="1620000" cy="126000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3387600" y="3240000"/>
            <a:ext cx="392040" cy="44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latin typeface="Noto Sans Regular"/>
                <a:ea typeface="Noto Sans CJK SC"/>
              </a:rPr>
              <a:t>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6204600" y="3240000"/>
            <a:ext cx="392040" cy="44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latin typeface="Noto Sans Regular"/>
                <a:ea typeface="Noto Sans CJK SC"/>
              </a:rPr>
              <a:t>B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3855600" y="4527000"/>
            <a:ext cx="392040" cy="44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latin typeface="Noto Sans Regular"/>
                <a:ea typeface="Noto Sans CJK SC"/>
              </a:rPr>
              <a:t>C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8100000" y="4500000"/>
            <a:ext cx="950400" cy="107964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5"/>
          <a:stretch/>
        </p:blipFill>
        <p:spPr>
          <a:xfrm>
            <a:off x="8460000" y="4995000"/>
            <a:ext cx="950400" cy="107964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6"/>
          <a:stretch/>
        </p:blipFill>
        <p:spPr>
          <a:xfrm>
            <a:off x="8820000" y="5400000"/>
            <a:ext cx="950400" cy="107964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8"/>
          <p:cNvSpPr txBox="1"/>
          <p:nvPr/>
        </p:nvSpPr>
        <p:spPr>
          <a:xfrm>
            <a:off x="599400" y="121680"/>
            <a:ext cx="948132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Investigating brain age: Focussing on white matter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32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Investigating brain age: Which data, what to do with it?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7720" cy="52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UK Biobank ~ 50,000 cross-sec scans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latin typeface="Noto Sans Regular"/>
              </a:rPr>
              <a:t>Brain age predictions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Association testing of key regions with age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584000" y="5220000"/>
            <a:ext cx="4098600" cy="195480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6969240" y="5220000"/>
            <a:ext cx="950400" cy="107964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7329240" y="5715000"/>
            <a:ext cx="950400" cy="107964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tretch/>
        </p:blipFill>
        <p:spPr>
          <a:xfrm>
            <a:off x="7689240" y="6120000"/>
            <a:ext cx="950400" cy="10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32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gap as biomarker?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58080" cy="466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calculation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Train a model from MR data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age predicitons for each individual: “Your brain is X years old”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Calculate the difference between chronological and predicted age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associations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Related with a whole bunch of clinical symptoms and diagnoses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Larger in several clinical groups vs controls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5443920" y="7213680"/>
            <a:ext cx="49950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8280000" y="2737440"/>
            <a:ext cx="1437120" cy="1437120"/>
          </a:xfrm>
          <a:prstGeom prst="rect">
            <a:avLst/>
          </a:prstGeom>
          <a:ln w="0">
            <a:noFill/>
          </a:ln>
        </p:spPr>
      </p:pic>
      <p:sp>
        <p:nvSpPr>
          <p:cNvPr id="202" name=""/>
          <p:cNvSpPr/>
          <p:nvPr/>
        </p:nvSpPr>
        <p:spPr>
          <a:xfrm>
            <a:off x="9000000" y="4168800"/>
            <a:ext cx="360" cy="1537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/>
          <p:nvPr/>
        </p:nvSpPr>
        <p:spPr>
          <a:xfrm>
            <a:off x="8174880" y="5749920"/>
            <a:ext cx="172224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Biologically 28 years old gammel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= 6 years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175600" y="2053080"/>
            <a:ext cx="190224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Chronologically 22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8100000" y="1800000"/>
            <a:ext cx="1797120" cy="52192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 rot="5414400">
            <a:off x="8320680" y="4857480"/>
            <a:ext cx="172224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Age prediction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32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gap as biomarker?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240600" cy="466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Our studies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estimates similar across diffusion approaches (DTI, DKI, ...)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Most important features for brain age predictios: fornix &amp; forceps minor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&amp; BAG related with several cardiometabolic, cognitive &amp; biopsychosocial factors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Noto Sans Regular"/>
                <a:ea typeface="Noto Sans CJK SC"/>
              </a:rPr>
              <a:t>waist-to-hip ratio, diabetes, hypertension, smoking, matrix puzzles solving, job- &amp; health satisfaction and perception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180000" y="7213680"/>
            <a:ext cx="102589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Map.; 2 Korbmacher et al., 2023, Front. Psy. 14:1117732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6840000" y="1575720"/>
            <a:ext cx="2500200" cy="256392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6840000" y="4140000"/>
            <a:ext cx="2519640" cy="238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6804000" y="2646000"/>
            <a:ext cx="2879640" cy="2724480"/>
          </a:xfrm>
          <a:prstGeom prst="rect">
            <a:avLst/>
          </a:prstGeom>
          <a:ln w="0">
            <a:noFill/>
          </a:ln>
        </p:spPr>
      </p:pic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32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Summary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600960" cy="491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Brain age is a general indicator of health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However, its role as a clinicla biomarker still requires further work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Yet, we find fornix &amp; forceps (corpus callosum) to be central in age predictios in the UKB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latin typeface="Arial"/>
              </a:rPr>
              <a:t>Next Q: Hold these WM regions some key information about ageing?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2023-05-22T08:55:42Z</dcterms:modified>
  <cp:revision>71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